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7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88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435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51267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378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0838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7693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3381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728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4482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13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6217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869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1B450A5-189E-4975-BDE4-F1550242042C}" type="datetimeFigureOut">
              <a:rPr lang="en-IN" smtClean="0"/>
              <a:t>17-04-2020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F14C2496-AEF8-4EC7-96E3-DAEAEE3A4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70748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CDACF-6B86-44B6-85F3-F31629848E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South to North Bengaluru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BEF70C-053F-4105-B85C-E1F22278EC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Identifying similar </a:t>
            </a:r>
            <a:r>
              <a:rPr lang="en-US" dirty="0" err="1"/>
              <a:t>neighbourhoods</a:t>
            </a:r>
            <a:r>
              <a:rPr lang="en-US" dirty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8166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A7057-CEBA-404F-91E2-BD77768A3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Bengaluru </a:t>
            </a:r>
            <a:r>
              <a:rPr lang="en-US" dirty="0" err="1"/>
              <a:t>neighbourhoods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2A435-C24A-47D8-819B-5881782D4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Bengaluru is a large multi-cultural city that is ever expanding with a huge working population</a:t>
            </a:r>
          </a:p>
          <a:p>
            <a:r>
              <a:rPr lang="en-US" dirty="0"/>
              <a:t>Proximity to office and other amenities like restaurants, pubs, parks, etc. are important factors when it comes to identifying the perfect </a:t>
            </a:r>
            <a:r>
              <a:rPr lang="en-US" dirty="0" err="1"/>
              <a:t>neighbourhood</a:t>
            </a:r>
            <a:r>
              <a:rPr lang="en-US" dirty="0"/>
              <a:t> for:</a:t>
            </a:r>
          </a:p>
          <a:p>
            <a:pPr lvl="1"/>
            <a:r>
              <a:rPr lang="en-US" dirty="0"/>
              <a:t>Working class members moving from one part of the country to another</a:t>
            </a:r>
          </a:p>
          <a:p>
            <a:pPr lvl="1"/>
            <a:r>
              <a:rPr lang="en-US" dirty="0"/>
              <a:t>Small business owners who want to expand by setting up outlets is other parts of the city</a:t>
            </a:r>
          </a:p>
          <a:p>
            <a:pPr lvl="1"/>
            <a:r>
              <a:rPr lang="en-US" dirty="0"/>
              <a:t>Real estate investors</a:t>
            </a:r>
          </a:p>
          <a:p>
            <a:r>
              <a:rPr lang="en-US" dirty="0"/>
              <a:t>HSR Layout is a popular </a:t>
            </a:r>
            <a:r>
              <a:rPr lang="en-US" dirty="0" err="1"/>
              <a:t>neighbourhood</a:t>
            </a:r>
            <a:r>
              <a:rPr lang="en-US" dirty="0"/>
              <a:t> in South Bengaluru that is considered to be a specific case for deep dive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04087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D1E62-06E8-4C98-A570-CD7D9E94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Bengaluru city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C1F787-E251-449B-82BD-A7A575E103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2" t="21640" r="9661" b="21486"/>
          <a:stretch/>
        </p:blipFill>
        <p:spPr>
          <a:xfrm>
            <a:off x="920317" y="1904261"/>
            <a:ext cx="10351363" cy="4953739"/>
          </a:xfrm>
        </p:spPr>
      </p:pic>
    </p:spTree>
    <p:extLst>
      <p:ext uri="{BB962C8B-B14F-4D97-AF65-F5344CB8AC3E}">
        <p14:creationId xmlns:p14="http://schemas.microsoft.com/office/powerpoint/2010/main" val="1666690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2DF09-C484-4006-938C-A6F001E4D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6B3B7-4F89-4CBD-A782-3E57E335D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Details of Bengaluru </a:t>
            </a:r>
            <a:r>
              <a:rPr lang="en-US" dirty="0" err="1"/>
              <a:t>neighbourhoods</a:t>
            </a:r>
            <a:r>
              <a:rPr lang="en-US" dirty="0"/>
              <a:t> and their rental rates are obtained from Makaan.com</a:t>
            </a:r>
          </a:p>
          <a:p>
            <a:pPr lvl="1"/>
            <a:r>
              <a:rPr lang="en-US" dirty="0"/>
              <a:t>2BHKs rates are considered for analysis</a:t>
            </a:r>
          </a:p>
          <a:p>
            <a:r>
              <a:rPr lang="en-US" dirty="0"/>
              <a:t>Geographical coordinates of the </a:t>
            </a:r>
            <a:r>
              <a:rPr lang="en-US" dirty="0" err="1"/>
              <a:t>nrighbourhoods</a:t>
            </a:r>
            <a:r>
              <a:rPr lang="en-US" dirty="0"/>
              <a:t> are fetched using Geocoder</a:t>
            </a:r>
          </a:p>
          <a:p>
            <a:r>
              <a:rPr lang="en-US" dirty="0"/>
              <a:t>The cleaned dataset consists of 340 </a:t>
            </a:r>
            <a:r>
              <a:rPr lang="en-US" dirty="0" err="1"/>
              <a:t>neighbourhoods</a:t>
            </a:r>
            <a:endParaRPr lang="en-US" dirty="0"/>
          </a:p>
          <a:p>
            <a:r>
              <a:rPr lang="en-US" dirty="0"/>
              <a:t>Details of 150 popular venues within a 1.75km radius are fetched for each </a:t>
            </a:r>
            <a:r>
              <a:rPr lang="en-US" dirty="0" err="1"/>
              <a:t>neighbourhood</a:t>
            </a:r>
            <a:r>
              <a:rPr lang="en-US" dirty="0"/>
              <a:t> using Foursquare API including</a:t>
            </a:r>
          </a:p>
          <a:p>
            <a:pPr lvl="1"/>
            <a:r>
              <a:rPr lang="en-IN" dirty="0"/>
              <a:t>Venue coordinates</a:t>
            </a:r>
          </a:p>
          <a:p>
            <a:pPr lvl="1"/>
            <a:r>
              <a:rPr lang="en-IN" dirty="0"/>
              <a:t>Venue categories</a:t>
            </a:r>
          </a:p>
        </p:txBody>
      </p:sp>
    </p:spTree>
    <p:extLst>
      <p:ext uri="{BB962C8B-B14F-4D97-AF65-F5344CB8AC3E}">
        <p14:creationId xmlns:p14="http://schemas.microsoft.com/office/powerpoint/2010/main" val="340674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A63A2-C39D-48CA-B352-7952DFAF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rental rates trends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2C0898-4D45-4F67-B2F9-C783D1909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45" y="1908702"/>
            <a:ext cx="3480872" cy="237921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EEC254-EFCC-4617-9B78-E25BDC4FCA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43" y="4390005"/>
            <a:ext cx="3480871" cy="236590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F653AE6-511E-4EAC-A5BA-ACA82CDC2560}"/>
              </a:ext>
            </a:extLst>
          </p:cNvPr>
          <p:cNvSpPr txBox="1">
            <a:spLocks/>
          </p:cNvSpPr>
          <p:nvPr/>
        </p:nvSpPr>
        <p:spPr>
          <a:xfrm>
            <a:off x="4150768" y="2469660"/>
            <a:ext cx="7913986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Mean rental rate – Rs. 18000</a:t>
            </a:r>
          </a:p>
          <a:p>
            <a:r>
              <a:rPr lang="en-US" dirty="0"/>
              <a:t>Standard deviation – Rs. 7800</a:t>
            </a:r>
          </a:p>
          <a:p>
            <a:r>
              <a:rPr lang="en-US" dirty="0"/>
              <a:t>50% of </a:t>
            </a:r>
            <a:r>
              <a:rPr lang="en-US" dirty="0" err="1"/>
              <a:t>neighbourhoods</a:t>
            </a:r>
            <a:r>
              <a:rPr lang="en-US" dirty="0"/>
              <a:t> within Rs. 13500-21000</a:t>
            </a:r>
          </a:p>
          <a:p>
            <a:r>
              <a:rPr lang="en-US" dirty="0"/>
              <a:t>HSR Layout in 4</a:t>
            </a:r>
            <a:r>
              <a:rPr lang="en-US" baseline="30000" dirty="0"/>
              <a:t>th</a:t>
            </a:r>
            <a:r>
              <a:rPr lang="en-US" dirty="0"/>
              <a:t> quartile – Rs. 26750 on higher end of the spectrum</a:t>
            </a:r>
          </a:p>
          <a:p>
            <a:r>
              <a:rPr lang="en-US" dirty="0"/>
              <a:t>Several outliers corresponding to affluent, posh </a:t>
            </a:r>
            <a:r>
              <a:rPr lang="en-US" dirty="0" err="1"/>
              <a:t>neighbourhoods</a:t>
            </a:r>
            <a:endParaRPr lang="en-US" dirty="0"/>
          </a:p>
          <a:p>
            <a:r>
              <a:rPr lang="en-US" dirty="0"/>
              <a:t>Linear relationship between number of amenities an rental rates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7897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D9FC-4F37-4C59-A7ED-3E0A0C714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Bengaluru </a:t>
            </a:r>
            <a:r>
              <a:rPr lang="en-US" dirty="0" err="1"/>
              <a:t>neighbourhood</a:t>
            </a:r>
            <a:r>
              <a:rPr lang="en-US" dirty="0"/>
              <a:t> clusters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169326-B5B6-4CD9-867E-C07C0DC031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2" r="17499"/>
          <a:stretch/>
        </p:blipFill>
        <p:spPr>
          <a:xfrm>
            <a:off x="777769" y="2225445"/>
            <a:ext cx="5977725" cy="4361785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AB3A67D3-77CC-40F3-A337-C82061AFB92C}"/>
              </a:ext>
            </a:extLst>
          </p:cNvPr>
          <p:cNvSpPr txBox="1">
            <a:spLocks/>
          </p:cNvSpPr>
          <p:nvPr/>
        </p:nvSpPr>
        <p:spPr>
          <a:xfrm>
            <a:off x="7242513" y="2359991"/>
            <a:ext cx="4584859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More number of amenities, higher the average rental rate</a:t>
            </a:r>
          </a:p>
          <a:p>
            <a:r>
              <a:rPr lang="en-US" dirty="0"/>
              <a:t>Cheaper </a:t>
            </a:r>
            <a:r>
              <a:rPr lang="en-US" dirty="0" err="1"/>
              <a:t>neighbourhoods</a:t>
            </a:r>
            <a:r>
              <a:rPr lang="en-US" dirty="0"/>
              <a:t> with fewer amenities located on the outside</a:t>
            </a:r>
          </a:p>
          <a:p>
            <a:r>
              <a:rPr lang="en-US" dirty="0"/>
              <a:t>More desirable </a:t>
            </a:r>
            <a:r>
              <a:rPr lang="en-US" dirty="0" err="1"/>
              <a:t>neighbourhoods</a:t>
            </a:r>
            <a:r>
              <a:rPr lang="en-US" dirty="0"/>
              <a:t> towards interior Bengaluru</a:t>
            </a:r>
          </a:p>
          <a:p>
            <a:r>
              <a:rPr lang="en-US" dirty="0"/>
              <a:t>Posh, affluent outliers in the dataset grouped in the heart of the city</a:t>
            </a:r>
          </a:p>
          <a:p>
            <a:r>
              <a:rPr lang="en-US" dirty="0"/>
              <a:t>Clusters 2 &amp; 5 – similar in amenities with the former Rs. 6000 cheaper on average, grouped in NE Bengaluru, can yield good </a:t>
            </a:r>
            <a:r>
              <a:rPr lang="en-US" dirty="0" err="1"/>
              <a:t>RoI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F0D98A-5262-4B65-BFEF-E4DDD60D13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0" y="1976062"/>
            <a:ext cx="1879311" cy="1381846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C25716-7AE4-40AD-9798-70A04D27B5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888" y="2334228"/>
            <a:ext cx="132987" cy="1196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B16A6A-2D04-4101-A66A-A6C013E580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921" y="2867942"/>
            <a:ext cx="119689" cy="1196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FBD601-805F-4F18-A47E-41601511DD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532" y="3204765"/>
            <a:ext cx="126339" cy="1063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2570CF9-0169-4AC7-AF82-9D88681D89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4570" y="2517882"/>
            <a:ext cx="119689" cy="1263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186990-B1DB-400B-8B69-9828E524AE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4570" y="2699630"/>
            <a:ext cx="113040" cy="1063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25302FC-264B-4902-8302-19B68B8BB4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4569" y="3029742"/>
            <a:ext cx="106391" cy="119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61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02384-E0CD-42DF-BF36-63AFEC939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Neighbourhood</a:t>
            </a:r>
            <a:r>
              <a:rPr lang="en-US" dirty="0"/>
              <a:t> like HSR Layout</a:t>
            </a:r>
            <a:endParaRPr lang="en-IN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90656F3-38BE-4533-8A32-9DFC504291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50" y="4981582"/>
            <a:ext cx="3698756" cy="791123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FFCF5A-EA26-4864-88A5-0BFEE62BB8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43" r="19102"/>
          <a:stretch/>
        </p:blipFill>
        <p:spPr>
          <a:xfrm>
            <a:off x="5530790" y="2067678"/>
            <a:ext cx="5739160" cy="4691389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8044B77-3099-48C9-835B-3962D4AE585A}"/>
              </a:ext>
            </a:extLst>
          </p:cNvPr>
          <p:cNvSpPr txBox="1">
            <a:spLocks/>
          </p:cNvSpPr>
          <p:nvPr/>
        </p:nvSpPr>
        <p:spPr>
          <a:xfrm>
            <a:off x="459973" y="1928674"/>
            <a:ext cx="4584859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Sanjaynagar</a:t>
            </a:r>
            <a:r>
              <a:rPr lang="en-US" dirty="0"/>
              <a:t> in North Bengaluru is a </a:t>
            </a:r>
            <a:r>
              <a:rPr lang="en-US" dirty="0" err="1"/>
              <a:t>neighbourhood</a:t>
            </a:r>
            <a:r>
              <a:rPr lang="en-US" dirty="0"/>
              <a:t> that is similar to HSR Layout in the south</a:t>
            </a:r>
          </a:p>
          <a:p>
            <a:r>
              <a:rPr lang="en-US" dirty="0"/>
              <a:t>The average rental rates of the </a:t>
            </a:r>
            <a:r>
              <a:rPr lang="en-US" dirty="0" err="1"/>
              <a:t>neighbourhoods</a:t>
            </a:r>
            <a:r>
              <a:rPr lang="en-US" dirty="0"/>
              <a:t> are comparable as are the number of amenities</a:t>
            </a:r>
          </a:p>
        </p:txBody>
      </p:sp>
    </p:spTree>
    <p:extLst>
      <p:ext uri="{BB962C8B-B14F-4D97-AF65-F5344CB8AC3E}">
        <p14:creationId xmlns:p14="http://schemas.microsoft.com/office/powerpoint/2010/main" val="14864930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0</TotalTime>
  <Words>332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Century Gothic</vt:lpstr>
      <vt:lpstr>Wingdings 2</vt:lpstr>
      <vt:lpstr>Quotable</vt:lpstr>
      <vt:lpstr>South to North Bengaluru</vt:lpstr>
      <vt:lpstr>Grouping Bengaluru neighbourhoods</vt:lpstr>
      <vt:lpstr>Visualization of Bengaluru city</vt:lpstr>
      <vt:lpstr>Data acquisition and cleaning</vt:lpstr>
      <vt:lpstr>Average rental rates trends</vt:lpstr>
      <vt:lpstr>Bengaluru neighbourhood clusters</vt:lpstr>
      <vt:lpstr>Neighbourhood like HSR Layout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 to North Bengaluru</dc:title>
  <dc:creator>Savithaa R</dc:creator>
  <cp:lastModifiedBy>Savithaa R</cp:lastModifiedBy>
  <cp:revision>9</cp:revision>
  <dcterms:created xsi:type="dcterms:W3CDTF">2020-04-17T09:41:14Z</dcterms:created>
  <dcterms:modified xsi:type="dcterms:W3CDTF">2020-04-17T10:45:14Z</dcterms:modified>
</cp:coreProperties>
</file>

<file path=docProps/thumbnail.jpeg>
</file>